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cc" initials="w"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20" d="100"/>
          <a:sy n="20" d="100"/>
        </p:scale>
        <p:origin x="-1620" y="-618"/>
      </p:cViewPr>
      <p:guideLst>
        <p:guide orient="horz" pos="11520"/>
        <p:guide pos="15552"/>
      </p:guideLst>
    </p:cSldViewPr>
  </p:slideViewPr>
  <p:notesTextViewPr>
    <p:cViewPr>
      <p:scale>
        <a:sx n="1" d="1"/>
        <a:sy n="1" d="1"/>
      </p:scale>
      <p:origin x="0" y="0"/>
    </p:cViewPr>
  </p:notesTextViewPr>
  <p:gridSpacing cx="914400" cy="9144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9-08-01T00:16:38.549" idx="1">
    <p:pos x="20312" y="12763"/>
    <p:text>need to show the original WSI </p:text>
  </p:cm>
  <p:cm authorId="0" dt="2019-08-01T00:17:47.335" idx="2">
    <p:pos x="27830" y="2971"/>
    <p:text>add a table to show the statistics</p:text>
  </p:cm>
</p:cmLst>
</file>

<file path=ppt/media/image1.g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smtClean="0"/>
              <a:t>Click to edit Master title style</a:t>
            </a:r>
            <a:endParaRPr lang="en-US"/>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003718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87144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760178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smtClean="0"/>
              <a:t>Click to edit Master title style</a:t>
            </a:r>
            <a:endParaRPr lang="en-US"/>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704941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08C500-08E7-4020-BF47-5C3C716CF3F5}" type="datetimeFigureOut">
              <a:rPr lang="en-US" smtClean="0"/>
              <a:t>7/31/2019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188024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08C500-08E7-4020-BF47-5C3C716CF3F5}" type="datetimeFigureOut">
              <a:rPr lang="en-US" smtClean="0"/>
              <a:t>7/31/2019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08C500-08E7-4020-BF47-5C3C716CF3F5}" type="datetimeFigureOut">
              <a:rPr lang="en-US" smtClean="0"/>
              <a:t>7/31/2019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7/31/2019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smtClean="0"/>
              <a:t>Click to edit Master title style</a:t>
            </a:r>
            <a:endParaRPr lang="en-US"/>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7/31/2019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smtClean="0"/>
              <a:t>Click to edit Master title style</a:t>
            </a:r>
            <a:endParaRPr lang="en-US"/>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7/31/2019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7/31/2019</a:t>
            </a:fld>
            <a:endParaRPr lang="en-US"/>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gif"/><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comments" Target="../comments/comment1.xml"/><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32" y="-2376"/>
            <a:ext cx="49377600" cy="4324261"/>
          </a:xfrm>
          <a:prstGeom prst="rect">
            <a:avLst/>
          </a:prstGeom>
          <a:noFill/>
          <a:ln>
            <a:noFill/>
          </a:ln>
          <a:effectLst/>
        </p:spPr>
        <p:txBody>
          <a:bodyPr wrap="square" lIns="182880" tIns="274320" rIns="182880" bIns="274320">
            <a:spAutoFit/>
          </a:bodyPr>
          <a:lstStyle/>
          <a:p>
            <a:pPr algn="ctr">
              <a:spcAft>
                <a:spcPts val="2400"/>
              </a:spcAft>
            </a:pPr>
            <a:r>
              <a:rPr lang="en-US" sz="9600" b="1" dirty="0">
                <a:solidFill>
                  <a:srgbClr val="007CBA"/>
                </a:solidFill>
                <a:latin typeface="Arial" panose="020B0604020202020204" pitchFamily="34" charset="0"/>
                <a:ea typeface="Times New Roman"/>
                <a:cs typeface="Arial" panose="020B0604020202020204" pitchFamily="34" charset="0"/>
              </a:rPr>
              <a:t>Do Third-party Viewers Reproduce the Same Whole Slide Images?</a:t>
            </a:r>
          </a:p>
          <a:p>
            <a:pPr algn="ctr" defTabSz="1219090" fontAlgn="base">
              <a:spcBef>
                <a:spcPts val="1200"/>
              </a:spcBef>
              <a:spcAft>
                <a:spcPts val="600"/>
              </a:spcAft>
            </a:pPr>
            <a:r>
              <a:rPr lang="en-US" sz="6000" b="1" dirty="0" smtClean="0">
                <a:latin typeface="Arial" panose="020B0604020202020204" pitchFamily="34" charset="0"/>
                <a:cs typeface="Arial" panose="020B0604020202020204" pitchFamily="34" charset="0"/>
              </a:rPr>
              <a:t>Samuel Lam</a:t>
            </a:r>
            <a:r>
              <a:rPr lang="en-US" sz="6000" b="1" baseline="30000" dirty="0" smtClean="0">
                <a:latin typeface="Arial" panose="020B0604020202020204" pitchFamily="34" charset="0"/>
                <a:cs typeface="Arial" panose="020B0604020202020204" pitchFamily="34" charset="0"/>
              </a:rPr>
              <a:t>1</a:t>
            </a:r>
            <a:r>
              <a:rPr lang="en-US" sz="6000" b="1" dirty="0" smtClean="0">
                <a:latin typeface="Arial" panose="020B0604020202020204" pitchFamily="34" charset="0"/>
                <a:cs typeface="Arial" panose="020B0604020202020204" pitchFamily="34" charset="0"/>
              </a:rPr>
              <a:t>, Qi Gong</a:t>
            </a:r>
            <a:r>
              <a:rPr lang="en-US" sz="6000" b="1" baseline="30000" dirty="0" smtClean="0">
                <a:latin typeface="Arial" panose="020B0604020202020204" pitchFamily="34" charset="0"/>
                <a:cs typeface="Arial" panose="020B0604020202020204" pitchFamily="34" charset="0"/>
              </a:rPr>
              <a:t>2</a:t>
            </a:r>
            <a:r>
              <a:rPr lang="en-US" sz="6000" b="1" dirty="0">
                <a:latin typeface="Arial" panose="020B0604020202020204" pitchFamily="34" charset="0"/>
                <a:cs typeface="Arial" panose="020B0604020202020204" pitchFamily="34" charset="0"/>
              </a:rPr>
              <a:t>, Wei-Chung </a:t>
            </a:r>
            <a:r>
              <a:rPr lang="en-US" sz="6000" b="1" dirty="0" smtClean="0">
                <a:latin typeface="Arial" panose="020B0604020202020204" pitchFamily="34" charset="0"/>
                <a:cs typeface="Arial" panose="020B0604020202020204" pitchFamily="34" charset="0"/>
              </a:rPr>
              <a:t>Cheng</a:t>
            </a:r>
            <a:r>
              <a:rPr lang="en-US" sz="6000" b="1" baseline="30000" dirty="0" smtClean="0">
                <a:latin typeface="Arial" panose="020B0604020202020204" pitchFamily="34" charset="0"/>
                <a:cs typeface="Arial" panose="020B0604020202020204" pitchFamily="34" charset="0"/>
              </a:rPr>
              <a:t>3 </a:t>
            </a:r>
            <a:endParaRPr lang="en-US" sz="6000" b="1" dirty="0">
              <a:latin typeface="Arial" panose="020B0604020202020204" pitchFamily="34" charset="0"/>
              <a:cs typeface="Arial" panose="020B0604020202020204" pitchFamily="34" charset="0"/>
            </a:endParaRPr>
          </a:p>
          <a:p>
            <a:pPr algn="ctr" defTabSz="1219090" fontAlgn="base">
              <a:spcBef>
                <a:spcPts val="1200"/>
              </a:spcBef>
              <a:spcAft>
                <a:spcPts val="600"/>
              </a:spcAft>
            </a:pPr>
            <a:r>
              <a:rPr lang="en-US" sz="4000" b="1" baseline="30000" dirty="0" smtClean="0">
                <a:latin typeface="Arial" panose="020B0604020202020204" pitchFamily="34" charset="0"/>
                <a:cs typeface="Arial" panose="020B0604020202020204" pitchFamily="34" charset="0"/>
              </a:rPr>
              <a:t>1</a:t>
            </a:r>
            <a:r>
              <a:rPr lang="en-US" sz="4000" i="1" dirty="0" smtClean="0">
                <a:latin typeface="Arial" panose="020B0604020202020204" pitchFamily="34" charset="0"/>
                <a:cs typeface="Arial" panose="020B0604020202020204" pitchFamily="34" charset="0"/>
              </a:rPr>
              <a:t>University of Maryland, College Park; </a:t>
            </a:r>
            <a:r>
              <a:rPr lang="en-US" sz="4000" b="1" baseline="30000" dirty="0" smtClean="0">
                <a:latin typeface="Arial" panose="020B0604020202020204" pitchFamily="34" charset="0"/>
                <a:cs typeface="Arial" panose="020B0604020202020204" pitchFamily="34" charset="0"/>
              </a:rPr>
              <a:t>2</a:t>
            </a:r>
            <a:r>
              <a:rPr lang="en-US" sz="4000" i="1" dirty="0" smtClean="0">
                <a:latin typeface="Arial" panose="020B0604020202020204" pitchFamily="34" charset="0"/>
                <a:cs typeface="Arial" panose="020B0604020202020204" pitchFamily="34" charset="0"/>
              </a:rPr>
              <a:t>CDRH/OSEL/DIDSR, </a:t>
            </a:r>
            <a:r>
              <a:rPr lang="en-US" sz="4000" b="1" baseline="30000" dirty="0">
                <a:latin typeface="Arial" panose="020B0604020202020204" pitchFamily="34" charset="0"/>
                <a:cs typeface="Arial" panose="020B0604020202020204" pitchFamily="34" charset="0"/>
              </a:rPr>
              <a:t>3</a:t>
            </a:r>
            <a:r>
              <a:rPr lang="en-US" sz="4000" i="1" dirty="0">
                <a:latin typeface="Arial" panose="020B0604020202020204" pitchFamily="34" charset="0"/>
                <a:cs typeface="Arial" panose="020B0604020202020204" pitchFamily="34" charset="0"/>
              </a:rPr>
              <a:t>CDRH/OSEL/DIDSR</a:t>
            </a:r>
          </a:p>
        </p:txBody>
      </p:sp>
      <p:pic>
        <p:nvPicPr>
          <p:cNvPr id="6" name="Picture 5" descr="cdrh logo.gif"/>
          <p:cNvPicPr>
            <a:picLocks noChangeAspect="1"/>
          </p:cNvPicPr>
          <p:nvPr/>
        </p:nvPicPr>
        <p:blipFill>
          <a:blip r:embed="rId2" cstate="print"/>
          <a:stretch>
            <a:fillRect/>
          </a:stretch>
        </p:blipFill>
        <p:spPr>
          <a:xfrm>
            <a:off x="1447800" y="1178802"/>
            <a:ext cx="2133600" cy="1900348"/>
          </a:xfrm>
          <a:prstGeom prst="rect">
            <a:avLst/>
          </a:prstGeom>
          <a:ln>
            <a:noFill/>
          </a:ln>
        </p:spPr>
      </p:pic>
      <p:sp>
        <p:nvSpPr>
          <p:cNvPr id="8" name="Rectangle 7"/>
          <p:cNvSpPr/>
          <p:nvPr/>
        </p:nvSpPr>
        <p:spPr>
          <a:xfrm>
            <a:off x="0" y="4351769"/>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a:solidFill>
                <a:srgbClr val="0070C0"/>
              </a:solidFill>
            </a:endParaRPr>
          </a:p>
        </p:txBody>
      </p:sp>
      <p:sp>
        <p:nvSpPr>
          <p:cNvPr id="9" name="TextBox 8"/>
          <p:cNvSpPr txBox="1"/>
          <p:nvPr/>
        </p:nvSpPr>
        <p:spPr>
          <a:xfrm>
            <a:off x="1828800" y="12063868"/>
            <a:ext cx="10972800" cy="72167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In </a:t>
            </a:r>
            <a:r>
              <a:rPr lang="en-US" sz="4000" b="0" dirty="0">
                <a:latin typeface="Arial" pitchFamily="34" charset="0"/>
                <a:cs typeface="Arial" pitchFamily="34" charset="0"/>
              </a:rPr>
              <a:t>this study, a software program, the Image Viewer Integrity </a:t>
            </a:r>
            <a:r>
              <a:rPr lang="en-US" sz="4000" b="0" dirty="0" smtClean="0">
                <a:latin typeface="Arial" pitchFamily="34" charset="0"/>
                <a:cs typeface="Arial" pitchFamily="34" charset="0"/>
              </a:rPr>
              <a:t>Evaluation System (IVIES), was developed </a:t>
            </a:r>
            <a:r>
              <a:rPr lang="en-US" sz="4000" b="0" dirty="0">
                <a:latin typeface="Arial" pitchFamily="34" charset="0"/>
                <a:cs typeface="Arial" pitchFamily="34" charset="0"/>
              </a:rPr>
              <a:t>to compare two image viewers on the pixel level and report </a:t>
            </a:r>
            <a:r>
              <a:rPr lang="en-US" sz="4000" b="0" dirty="0" smtClean="0">
                <a:latin typeface="Arial" pitchFamily="34" charset="0"/>
                <a:cs typeface="Arial" pitchFamily="34" charset="0"/>
              </a:rPr>
              <a:t>any measured color differences. </a:t>
            </a:r>
            <a:r>
              <a:rPr lang="en-US" sz="4000" b="0" dirty="0">
                <a:latin typeface="Arial" pitchFamily="34" charset="0"/>
                <a:cs typeface="Arial" pitchFamily="34" charset="0"/>
              </a:rPr>
              <a:t>Four freely available image viewers were inspected with the test method. The results show that some of the viewers rendered the whole slide images differently compared with the factory image viewer, especially when the </a:t>
            </a:r>
            <a:r>
              <a:rPr lang="en-US" sz="4000" b="0" dirty="0" smtClean="0">
                <a:latin typeface="Arial" pitchFamily="34" charset="0"/>
                <a:cs typeface="Arial" pitchFamily="34" charset="0"/>
              </a:rPr>
              <a:t>CIELAB </a:t>
            </a:r>
            <a:r>
              <a:rPr lang="en-US" sz="4000" b="0" dirty="0">
                <a:latin typeface="Arial" pitchFamily="34" charset="0"/>
                <a:cs typeface="Arial" pitchFamily="34" charset="0"/>
              </a:rPr>
              <a:t>color profile was in use.</a:t>
            </a:r>
            <a:endParaRPr lang="en-US" sz="3600" b="0" dirty="0">
              <a:latin typeface="Arial" panose="020B0604020202020204" pitchFamily="34" charset="0"/>
              <a:cs typeface="Arial" panose="020B0604020202020204" pitchFamily="34" charset="0"/>
            </a:endParaRPr>
          </a:p>
        </p:txBody>
      </p:sp>
      <p:sp>
        <p:nvSpPr>
          <p:cNvPr id="10" name="Text Box 34"/>
          <p:cNvSpPr txBox="1">
            <a:spLocks noChangeArrowheads="1"/>
          </p:cNvSpPr>
          <p:nvPr/>
        </p:nvSpPr>
        <p:spPr bwMode="auto">
          <a:xfrm>
            <a:off x="1828800" y="109728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ABSTRACT</a:t>
            </a:r>
            <a:endParaRPr lang="en-US" sz="4400" dirty="0">
              <a:effectLst/>
            </a:endParaRPr>
          </a:p>
        </p:txBody>
      </p:sp>
      <p:sp>
        <p:nvSpPr>
          <p:cNvPr id="11" name="Rectangle 10"/>
          <p:cNvSpPr/>
          <p:nvPr/>
        </p:nvSpPr>
        <p:spPr>
          <a:xfrm>
            <a:off x="1828800" y="11880988"/>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1028" name="Picture 4" descr="Monogram-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48600"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16000" y="5918678"/>
            <a:ext cx="22860000" cy="6882922"/>
          </a:xfrm>
          <a:prstGeom prst="rect">
            <a:avLst/>
          </a:prstGeom>
          <a:ln>
            <a:noFill/>
          </a:ln>
        </p:spPr>
      </p:pic>
      <p:sp>
        <p:nvSpPr>
          <p:cNvPr id="18" name="Text Box 34"/>
          <p:cNvSpPr txBox="1">
            <a:spLocks noChangeArrowheads="1"/>
          </p:cNvSpPr>
          <p:nvPr/>
        </p:nvSpPr>
        <p:spPr bwMode="auto">
          <a:xfrm>
            <a:off x="15544800" y="4572000"/>
            <a:ext cx="19202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METHODS</a:t>
            </a:r>
            <a:endParaRPr lang="en-US" sz="4000" dirty="0">
              <a:effectLst/>
            </a:endParaRPr>
          </a:p>
        </p:txBody>
      </p:sp>
      <p:sp>
        <p:nvSpPr>
          <p:cNvPr id="19" name="Rectangle 18"/>
          <p:cNvSpPr/>
          <p:nvPr/>
        </p:nvSpPr>
        <p:spPr>
          <a:xfrm>
            <a:off x="15544800" y="5486400"/>
            <a:ext cx="19202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22" name="TextBox 21"/>
          <p:cNvSpPr txBox="1"/>
          <p:nvPr/>
        </p:nvSpPr>
        <p:spPr>
          <a:xfrm>
            <a:off x="1828800" y="31272480"/>
            <a:ext cx="10972800" cy="4139007"/>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anose="020B0604020202020204" pitchFamily="34" charset="0"/>
                <a:cs typeface="Arial" panose="020B0604020202020204" pitchFamily="34" charset="0"/>
              </a:rPr>
              <a:t>We are presented with four viewers: Automated Slide Analysis Platform (ASAP), </a:t>
            </a:r>
            <a:r>
              <a:rPr lang="en-US" sz="4000" b="0" dirty="0" err="1" smtClean="0">
                <a:latin typeface="Arial" panose="020B0604020202020204" pitchFamily="34" charset="0"/>
                <a:cs typeface="Arial" panose="020B0604020202020204" pitchFamily="34" charset="0"/>
              </a:rPr>
              <a:t>NanoZoomer</a:t>
            </a:r>
            <a:r>
              <a:rPr lang="en-US" sz="4000" b="0" dirty="0" smtClean="0">
                <a:latin typeface="Arial" panose="020B0604020202020204" pitchFamily="34" charset="0"/>
                <a:cs typeface="Arial" panose="020B0604020202020204" pitchFamily="34" charset="0"/>
              </a:rPr>
              <a:t> Digital Pathology (NDP.view2), </a:t>
            </a:r>
            <a:r>
              <a:rPr lang="en-US" sz="4000" b="0" dirty="0" err="1" smtClean="0">
                <a:latin typeface="Arial" panose="020B0604020202020204" pitchFamily="34" charset="0"/>
                <a:cs typeface="Arial" panose="020B0604020202020204" pitchFamily="34" charset="0"/>
              </a:rPr>
              <a:t>QuPath</a:t>
            </a:r>
            <a:r>
              <a:rPr lang="en-US" sz="4000" b="0" dirty="0" smtClean="0">
                <a:latin typeface="Arial" panose="020B0604020202020204" pitchFamily="34" charset="0"/>
                <a:cs typeface="Arial" panose="020B0604020202020204" pitchFamily="34" charset="0"/>
              </a:rPr>
              <a:t>, and </a:t>
            </a:r>
            <a:r>
              <a:rPr lang="en-US" sz="4000" b="0" dirty="0" err="1" smtClean="0">
                <a:latin typeface="Arial" panose="020B0604020202020204" pitchFamily="34" charset="0"/>
                <a:cs typeface="Arial" panose="020B0604020202020204" pitchFamily="34" charset="0"/>
              </a:rPr>
              <a:t>Sedeen</a:t>
            </a:r>
            <a:r>
              <a:rPr lang="en-US" sz="4000" b="0" dirty="0" smtClean="0">
                <a:latin typeface="Arial" panose="020B0604020202020204" pitchFamily="34" charset="0"/>
                <a:cs typeface="Arial" panose="020B0604020202020204" pitchFamily="34" charset="0"/>
              </a:rPr>
              <a:t>. Do the </a:t>
            </a:r>
            <a:r>
              <a:rPr lang="en-US" sz="4000" b="0" dirty="0">
                <a:latin typeface="Arial" panose="020B0604020202020204" pitchFamily="34" charset="0"/>
                <a:cs typeface="Arial" panose="020B0604020202020204" pitchFamily="34" charset="0"/>
              </a:rPr>
              <a:t>different viewers generate identical images for the same WSI file?</a:t>
            </a:r>
          </a:p>
        </p:txBody>
      </p:sp>
      <p:sp>
        <p:nvSpPr>
          <p:cNvPr id="23" name="Text Box 34"/>
          <p:cNvSpPr txBox="1">
            <a:spLocks noChangeArrowheads="1"/>
          </p:cNvSpPr>
          <p:nvPr/>
        </p:nvSpPr>
        <p:spPr bwMode="auto">
          <a:xfrm>
            <a:off x="1828800" y="301752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RESEARCH QUESTION</a:t>
            </a:r>
            <a:endParaRPr lang="en-US" sz="4000" dirty="0">
              <a:effectLst/>
            </a:endParaRPr>
          </a:p>
        </p:txBody>
      </p:sp>
      <p:sp>
        <p:nvSpPr>
          <p:cNvPr id="24" name="Rectangle 23"/>
          <p:cNvSpPr/>
          <p:nvPr/>
        </p:nvSpPr>
        <p:spPr>
          <a:xfrm>
            <a:off x="1828800" y="310896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38" name="Text Box 34"/>
          <p:cNvSpPr txBox="1">
            <a:spLocks noChangeArrowheads="1"/>
          </p:cNvSpPr>
          <p:nvPr/>
        </p:nvSpPr>
        <p:spPr bwMode="auto">
          <a:xfrm>
            <a:off x="15544800" y="20116800"/>
            <a:ext cx="31089599"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RESULTS</a:t>
            </a:r>
            <a:endParaRPr lang="en-US" sz="4400" dirty="0">
              <a:effectLst/>
            </a:endParaRPr>
          </a:p>
        </p:txBody>
      </p:sp>
      <p:sp>
        <p:nvSpPr>
          <p:cNvPr id="39" name="Rectangle 38"/>
          <p:cNvSpPr/>
          <p:nvPr/>
        </p:nvSpPr>
        <p:spPr>
          <a:xfrm>
            <a:off x="15544800" y="21031200"/>
            <a:ext cx="31089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3" name="TextBox 42"/>
          <p:cNvSpPr txBox="1"/>
          <p:nvPr/>
        </p:nvSpPr>
        <p:spPr>
          <a:xfrm>
            <a:off x="37490400" y="5669280"/>
            <a:ext cx="10972800" cy="660122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smtClean="0">
                <a:latin typeface="Arial" pitchFamily="34" charset="0"/>
                <a:cs typeface="Arial" pitchFamily="34" charset="0"/>
              </a:rPr>
              <a:t>ASAP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 are close in color</a:t>
            </a:r>
          </a:p>
          <a:p>
            <a:pPr marL="571500" indent="-571500" algn="just">
              <a:buFont typeface="Arial" panose="020B0604020202020204" pitchFamily="34" charset="0"/>
              <a:buChar char="•"/>
            </a:pPr>
            <a:r>
              <a:rPr lang="en-US" sz="4000" b="0" dirty="0" smtClean="0">
                <a:latin typeface="Arial" pitchFamily="34" charset="0"/>
                <a:cs typeface="Arial" pitchFamily="34" charset="0"/>
              </a:rPr>
              <a:t>NDP.view2 and </a:t>
            </a:r>
            <a:r>
              <a:rPr lang="en-US" sz="4000" b="0" dirty="0" err="1" smtClean="0">
                <a:latin typeface="Arial" pitchFamily="34" charset="0"/>
                <a:cs typeface="Arial" pitchFamily="34" charset="0"/>
              </a:rPr>
              <a:t>Sedeen</a:t>
            </a:r>
            <a:r>
              <a:rPr lang="en-US" sz="4000" b="0" dirty="0" smtClean="0">
                <a:latin typeface="Arial" pitchFamily="34" charset="0"/>
                <a:cs typeface="Arial" pitchFamily="34" charset="0"/>
              </a:rPr>
              <a:t> are close in color</a:t>
            </a:r>
          </a:p>
          <a:p>
            <a:pPr marL="571500" indent="-571500" algn="just">
              <a:buFont typeface="Arial" panose="020B0604020202020204" pitchFamily="34" charset="0"/>
              <a:buChar char="•"/>
            </a:pPr>
            <a:r>
              <a:rPr lang="en-US" sz="4000" b="0" dirty="0" smtClean="0">
                <a:latin typeface="Arial" pitchFamily="34" charset="0"/>
                <a:cs typeface="Arial" pitchFamily="34" charset="0"/>
              </a:rPr>
              <a:t>Color differences are quite large between other combinations (e.g. NDP.view2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a:t>
            </a:r>
          </a:p>
          <a:p>
            <a:pPr marL="571500" indent="-571500" algn="just">
              <a:buFont typeface="Arial" panose="020B0604020202020204" pitchFamily="34" charset="0"/>
              <a:buChar char="•"/>
            </a:pPr>
            <a:r>
              <a:rPr lang="en-US" sz="4000" b="0" dirty="0" smtClean="0">
                <a:latin typeface="Arial" pitchFamily="34" charset="0"/>
                <a:cs typeface="Arial" pitchFamily="34" charset="0"/>
              </a:rPr>
              <a:t>Compression artifacts are prominent when comparing certain pairs of viewers. They are most noticeable on viewers that are close in color, because they produce a dark </a:t>
            </a:r>
            <a:r>
              <a:rPr lang="en-US" sz="4000" b="0" dirty="0" err="1" smtClean="0">
                <a:latin typeface="Arial" pitchFamily="34" charset="0"/>
                <a:cs typeface="Arial" pitchFamily="34" charset="0"/>
              </a:rPr>
              <a:t>heatmap</a:t>
            </a:r>
            <a:r>
              <a:rPr lang="en-US" sz="4000" b="0" dirty="0" smtClean="0">
                <a:latin typeface="Arial" pitchFamily="34" charset="0"/>
                <a:cs typeface="Arial" pitchFamily="34" charset="0"/>
              </a:rPr>
              <a:t>.</a:t>
            </a:r>
            <a:endParaRPr lang="en-US" sz="3600" b="0" dirty="0">
              <a:latin typeface="Arial" panose="020B0604020202020204" pitchFamily="34" charset="0"/>
              <a:cs typeface="Arial" panose="020B0604020202020204" pitchFamily="34" charset="0"/>
            </a:endParaRPr>
          </a:p>
        </p:txBody>
      </p:sp>
      <p:sp>
        <p:nvSpPr>
          <p:cNvPr id="44" name="Text Box 34"/>
          <p:cNvSpPr txBox="1">
            <a:spLocks noChangeArrowheads="1"/>
          </p:cNvSpPr>
          <p:nvPr/>
        </p:nvSpPr>
        <p:spPr bwMode="auto">
          <a:xfrm>
            <a:off x="37490400" y="45720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FINDINGS</a:t>
            </a:r>
            <a:endParaRPr lang="en-US" sz="4000" dirty="0">
              <a:effectLst/>
            </a:endParaRPr>
          </a:p>
        </p:txBody>
      </p:sp>
      <p:sp>
        <p:nvSpPr>
          <p:cNvPr id="45" name="Rectangle 44"/>
          <p:cNvSpPr/>
          <p:nvPr/>
        </p:nvSpPr>
        <p:spPr>
          <a:xfrm>
            <a:off x="37490400" y="54864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9" name="TextBox 48"/>
          <p:cNvSpPr txBox="1"/>
          <p:nvPr/>
        </p:nvSpPr>
        <p:spPr>
          <a:xfrm>
            <a:off x="37490400" y="16963127"/>
            <a:ext cx="10972800" cy="407745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anose="020B0604020202020204" pitchFamily="34" charset="0"/>
                <a:cs typeface="Arial" panose="020B0604020202020204" pitchFamily="34" charset="0"/>
              </a:rPr>
              <a:t>This study was supported by </a:t>
            </a:r>
            <a:r>
              <a:rPr lang="en-US" sz="4000" b="0" dirty="0" smtClean="0">
                <a:latin typeface="Arial" panose="020B0604020202020204" pitchFamily="34" charset="0"/>
                <a:cs typeface="Arial" panose="020B0604020202020204" pitchFamily="34" charset="0"/>
              </a:rPr>
              <a:t>ORISE</a:t>
            </a:r>
            <a:r>
              <a:rPr lang="en-US" sz="4000" b="0" dirty="0">
                <a:latin typeface="Arial" panose="020B0604020202020204" pitchFamily="34" charset="0"/>
                <a:cs typeface="Arial" panose="020B0604020202020204" pitchFamily="34" charset="0"/>
              </a:rPr>
              <a:t>. The mention of commercial products herein is not to be construed as either an actual or implied endorsement of such products by the Department of Health and Human Services.</a:t>
            </a:r>
          </a:p>
          <a:p>
            <a:pPr algn="just"/>
            <a:endParaRPr lang="en-US" sz="3600" b="0" dirty="0">
              <a:latin typeface="Arial" panose="020B0604020202020204" pitchFamily="34" charset="0"/>
              <a:cs typeface="Arial" panose="020B0604020202020204" pitchFamily="34" charset="0"/>
            </a:endParaRPr>
          </a:p>
        </p:txBody>
      </p:sp>
      <p:sp>
        <p:nvSpPr>
          <p:cNvPr id="50" name="Text Box 34"/>
          <p:cNvSpPr txBox="1">
            <a:spLocks noChangeArrowheads="1"/>
          </p:cNvSpPr>
          <p:nvPr/>
        </p:nvSpPr>
        <p:spPr bwMode="auto">
          <a:xfrm>
            <a:off x="37490400" y="15865847"/>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ACKNOWLEDGEMENTS</a:t>
            </a:r>
            <a:endParaRPr lang="en-US" sz="4000" dirty="0">
              <a:effectLst/>
            </a:endParaRPr>
          </a:p>
        </p:txBody>
      </p:sp>
      <p:sp>
        <p:nvSpPr>
          <p:cNvPr id="51" name="Rectangle 50"/>
          <p:cNvSpPr/>
          <p:nvPr/>
        </p:nvSpPr>
        <p:spPr>
          <a:xfrm>
            <a:off x="37490400" y="16780247"/>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2" name="TextBox 51"/>
          <p:cNvSpPr txBox="1"/>
          <p:nvPr/>
        </p:nvSpPr>
        <p:spPr>
          <a:xfrm>
            <a:off x="1828800" y="5669280"/>
            <a:ext cx="10972800" cy="4139007"/>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We need to be able demonstrate substantial equivalence between third-party (subject) whole slide imaging (WSI) viewer software and a predicate viewer through a defined test method that examines color differences between the images that each viewer displays.</a:t>
            </a:r>
            <a:endParaRPr lang="en-US" sz="3600" b="0" dirty="0">
              <a:latin typeface="Arial" panose="020B0604020202020204" pitchFamily="34" charset="0"/>
              <a:cs typeface="Arial" panose="020B0604020202020204" pitchFamily="34" charset="0"/>
            </a:endParaRPr>
          </a:p>
        </p:txBody>
      </p:sp>
      <p:sp>
        <p:nvSpPr>
          <p:cNvPr id="53" name="Text Box 34"/>
          <p:cNvSpPr txBox="1">
            <a:spLocks noChangeArrowheads="1"/>
          </p:cNvSpPr>
          <p:nvPr/>
        </p:nvSpPr>
        <p:spPr bwMode="auto">
          <a:xfrm>
            <a:off x="1828800" y="45720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REGULATORY RELEVANCE</a:t>
            </a:r>
            <a:endParaRPr lang="en-US" sz="4000" dirty="0">
              <a:effectLst/>
            </a:endParaRPr>
          </a:p>
        </p:txBody>
      </p:sp>
      <p:sp>
        <p:nvSpPr>
          <p:cNvPr id="54" name="Rectangle 53"/>
          <p:cNvSpPr/>
          <p:nvPr/>
        </p:nvSpPr>
        <p:spPr>
          <a:xfrm>
            <a:off x="1828800" y="54864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5" name="TextBox 54"/>
          <p:cNvSpPr txBox="1"/>
          <p:nvPr/>
        </p:nvSpPr>
        <p:spPr>
          <a:xfrm>
            <a:off x="1828800" y="21214080"/>
            <a:ext cx="10972800" cy="8447879"/>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itchFamily="34" charset="0"/>
                <a:cs typeface="Arial" pitchFamily="34" charset="0"/>
              </a:rPr>
              <a:t>A </a:t>
            </a:r>
            <a:r>
              <a:rPr lang="en-US" sz="4000" b="0" dirty="0" smtClean="0">
                <a:latin typeface="Arial" pitchFamily="34" charset="0"/>
                <a:cs typeface="Arial" pitchFamily="34" charset="0"/>
              </a:rPr>
              <a:t>WSI </a:t>
            </a:r>
            <a:r>
              <a:rPr lang="en-US" sz="4000" b="0" dirty="0">
                <a:latin typeface="Arial" pitchFamily="34" charset="0"/>
                <a:cs typeface="Arial" pitchFamily="34" charset="0"/>
              </a:rPr>
              <a:t>system used in digital pathology consists of the scanner, image viewer, and </a:t>
            </a:r>
            <a:r>
              <a:rPr lang="en-US" sz="4000" b="0" dirty="0" smtClean="0">
                <a:latin typeface="Arial" pitchFamily="34" charset="0"/>
                <a:cs typeface="Arial" pitchFamily="34" charset="0"/>
              </a:rPr>
              <a:t>display components. Recently, some</a:t>
            </a:r>
            <a:r>
              <a:rPr lang="en-US" sz="4000" b="0" dirty="0">
                <a:latin typeface="Arial" pitchFamily="34" charset="0"/>
                <a:cs typeface="Arial" pitchFamily="34" charset="0"/>
              </a:rPr>
              <a:t> independent image viewers were submitted by third-party companies to replace the factory image viewer component used in the predicate device. To demonstrate substantial equivalence between the former and the latter, sponsors were expected to provide bench testing data for review. However, the sponsors frequently did not test their image viewers adequately for image quality.</a:t>
            </a:r>
            <a:endParaRPr lang="en-US" sz="3600" b="0" dirty="0">
              <a:latin typeface="Arial" panose="020B0604020202020204" pitchFamily="34" charset="0"/>
              <a:cs typeface="Arial" panose="020B0604020202020204" pitchFamily="34" charset="0"/>
            </a:endParaRPr>
          </a:p>
        </p:txBody>
      </p:sp>
      <p:sp>
        <p:nvSpPr>
          <p:cNvPr id="56" name="Text Box 34"/>
          <p:cNvSpPr txBox="1">
            <a:spLocks noChangeArrowheads="1"/>
          </p:cNvSpPr>
          <p:nvPr/>
        </p:nvSpPr>
        <p:spPr bwMode="auto">
          <a:xfrm>
            <a:off x="1828800" y="201168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BACKGROUND</a:t>
            </a:r>
            <a:endParaRPr lang="en-US" sz="4400" dirty="0">
              <a:effectLst/>
            </a:endParaRPr>
          </a:p>
        </p:txBody>
      </p:sp>
      <p:sp>
        <p:nvSpPr>
          <p:cNvPr id="57" name="Rectangle 56"/>
          <p:cNvSpPr/>
          <p:nvPr/>
        </p:nvSpPr>
        <p:spPr>
          <a:xfrm>
            <a:off x="1828800" y="210312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8" name="Text Box 34"/>
          <p:cNvSpPr txBox="1">
            <a:spLocks noChangeArrowheads="1"/>
          </p:cNvSpPr>
          <p:nvPr/>
        </p:nvSpPr>
        <p:spPr bwMode="auto">
          <a:xfrm>
            <a:off x="40233600" y="274320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ASAP vs </a:t>
            </a:r>
            <a:r>
              <a:rPr lang="en-US" sz="4000" b="0" dirty="0" err="1" smtClean="0">
                <a:effectLst/>
              </a:rPr>
              <a:t>Sedeen</a:t>
            </a:r>
            <a:endParaRPr lang="en-US" sz="4000" b="0" dirty="0">
              <a:effectLst/>
            </a:endParaRPr>
          </a:p>
        </p:txBody>
      </p:sp>
      <p:pic>
        <p:nvPicPr>
          <p:cNvPr id="4" name="Picture 3"/>
          <p:cNvPicPr>
            <a:picLocks noChangeAspect="1"/>
          </p:cNvPicPr>
          <p:nvPr/>
        </p:nvPicPr>
        <p:blipFill rotWithShape="1">
          <a:blip r:embed="rId5" cstate="print">
            <a:extLst>
              <a:ext uri="{28A0092B-C50C-407E-A947-70E740481C1C}">
                <a14:useLocalDpi xmlns:a14="http://schemas.microsoft.com/office/drawing/2010/main" val="0"/>
              </a:ext>
            </a:extLst>
          </a:blip>
          <a:srcRect l="12328" t="6855" r="8901" b="10700"/>
          <a:stretch/>
        </p:blipFill>
        <p:spPr>
          <a:xfrm>
            <a:off x="37490400" y="21770236"/>
            <a:ext cx="10972800" cy="5661764"/>
          </a:xfrm>
          <a:prstGeom prst="rect">
            <a:avLst/>
          </a:prstGeom>
        </p:spPr>
      </p:pic>
      <p:sp>
        <p:nvSpPr>
          <p:cNvPr id="59" name="Text Box 34"/>
          <p:cNvSpPr txBox="1">
            <a:spLocks noChangeArrowheads="1"/>
          </p:cNvSpPr>
          <p:nvPr/>
        </p:nvSpPr>
        <p:spPr bwMode="auto">
          <a:xfrm>
            <a:off x="28346400" y="274320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ASAP vs </a:t>
            </a:r>
            <a:r>
              <a:rPr lang="en-US" sz="4000" b="0" dirty="0" err="1" smtClean="0">
                <a:effectLst/>
              </a:rPr>
              <a:t>QuPath</a:t>
            </a:r>
            <a:endParaRPr lang="en-US" sz="4000" b="0" dirty="0">
              <a:effectLst/>
            </a:endParaRPr>
          </a:p>
        </p:txBody>
      </p:sp>
      <p:pic>
        <p:nvPicPr>
          <p:cNvPr id="1027" name="Picture 3" descr="C:\Users\Qi Gong\Desktop\Sam\WSI_viewer_evaluation-master\Results\NDPI-QP-NDP\dE-heatmap.png"/>
          <p:cNvPicPr>
            <a:picLocks noChangeAspect="1" noChangeArrowheads="1"/>
          </p:cNvPicPr>
          <p:nvPr/>
        </p:nvPicPr>
        <p:blipFill rotWithShape="1">
          <a:blip r:embed="rId6">
            <a:extLst>
              <a:ext uri="{28A0092B-C50C-407E-A947-70E740481C1C}">
                <a14:useLocalDpi xmlns:a14="http://schemas.microsoft.com/office/drawing/2010/main" val="0"/>
              </a:ext>
            </a:extLst>
          </a:blip>
          <a:srcRect l="12423" t="7504" r="9288" b="11002"/>
          <a:stretch/>
        </p:blipFill>
        <p:spPr bwMode="auto">
          <a:xfrm>
            <a:off x="13716000" y="29351009"/>
            <a:ext cx="10972800" cy="5396191"/>
          </a:xfrm>
          <a:prstGeom prst="rect">
            <a:avLst/>
          </a:prstGeom>
          <a:noFill/>
          <a:extLst>
            <a:ext uri="{909E8E84-426E-40DD-AFC4-6F175D3DCCD1}">
              <a14:hiddenFill xmlns:a14="http://schemas.microsoft.com/office/drawing/2010/main">
                <a:solidFill>
                  <a:srgbClr val="FFFFFF"/>
                </a:solidFill>
              </a14:hiddenFill>
            </a:ext>
          </a:extLst>
        </p:spPr>
      </p:pic>
      <p:sp>
        <p:nvSpPr>
          <p:cNvPr id="60" name="Text Box 34"/>
          <p:cNvSpPr txBox="1">
            <a:spLocks noChangeArrowheads="1"/>
          </p:cNvSpPr>
          <p:nvPr/>
        </p:nvSpPr>
        <p:spPr bwMode="auto">
          <a:xfrm>
            <a:off x="16459200" y="347472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NDP.view2 vs </a:t>
            </a:r>
            <a:r>
              <a:rPr lang="en-US" sz="4000" b="0" dirty="0" err="1" smtClean="0">
                <a:effectLst/>
              </a:rPr>
              <a:t>QuPath</a:t>
            </a:r>
            <a:endParaRPr lang="en-US" sz="4000" b="0" dirty="0">
              <a:effectLst/>
            </a:endParaRPr>
          </a:p>
        </p:txBody>
      </p:sp>
      <p:pic>
        <p:nvPicPr>
          <p:cNvPr id="7" name="Picture 4" descr="C:\Users\Qi Gong\Desktop\Sam\WSI_viewer_evaluation-master\Results\NDPI-Sedeen-NDP\dE-heatmap.png"/>
          <p:cNvPicPr>
            <a:picLocks noChangeAspect="1" noChangeArrowheads="1"/>
          </p:cNvPicPr>
          <p:nvPr/>
        </p:nvPicPr>
        <p:blipFill rotWithShape="1">
          <a:blip r:embed="rId7">
            <a:extLst>
              <a:ext uri="{28A0092B-C50C-407E-A947-70E740481C1C}">
                <a14:useLocalDpi xmlns:a14="http://schemas.microsoft.com/office/drawing/2010/main" val="0"/>
              </a:ext>
            </a:extLst>
          </a:blip>
          <a:srcRect l="12355" t="5914" r="8988" b="10576"/>
          <a:stretch/>
        </p:blipFill>
        <p:spPr bwMode="auto">
          <a:xfrm>
            <a:off x="25603200" y="29987166"/>
            <a:ext cx="10972800" cy="4760034"/>
          </a:xfrm>
          <a:prstGeom prst="rect">
            <a:avLst/>
          </a:prstGeom>
          <a:noFill/>
          <a:extLst>
            <a:ext uri="{909E8E84-426E-40DD-AFC4-6F175D3DCCD1}">
              <a14:hiddenFill xmlns:a14="http://schemas.microsoft.com/office/drawing/2010/main">
                <a:solidFill>
                  <a:srgbClr val="FFFFFF"/>
                </a:solidFill>
              </a14:hiddenFill>
            </a:ext>
          </a:extLst>
        </p:spPr>
      </p:pic>
      <p:sp>
        <p:nvSpPr>
          <p:cNvPr id="61" name="Text Box 34"/>
          <p:cNvSpPr txBox="1">
            <a:spLocks noChangeArrowheads="1"/>
          </p:cNvSpPr>
          <p:nvPr/>
        </p:nvSpPr>
        <p:spPr bwMode="auto">
          <a:xfrm>
            <a:off x="28346400" y="347472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NDP.view2 vs </a:t>
            </a:r>
            <a:r>
              <a:rPr lang="en-US" sz="4000" b="0" dirty="0" err="1" smtClean="0">
                <a:effectLst/>
              </a:rPr>
              <a:t>Sedeen</a:t>
            </a:r>
            <a:endParaRPr lang="en-US" sz="4000" b="0" dirty="0">
              <a:effectLst/>
            </a:endParaRPr>
          </a:p>
        </p:txBody>
      </p:sp>
      <p:pic>
        <p:nvPicPr>
          <p:cNvPr id="1029" name="Picture 5" descr="C:\Users\Qi Gong\Desktop\Sam\WSI_viewer_evaluation-master\Results\NDPI-QP-ASAP\dE-heatmap.png"/>
          <p:cNvPicPr>
            <a:picLocks noChangeAspect="1" noChangeArrowheads="1"/>
          </p:cNvPicPr>
          <p:nvPr/>
        </p:nvPicPr>
        <p:blipFill rotWithShape="1">
          <a:blip r:embed="rId8">
            <a:extLst>
              <a:ext uri="{28A0092B-C50C-407E-A947-70E740481C1C}">
                <a14:useLocalDpi xmlns:a14="http://schemas.microsoft.com/office/drawing/2010/main" val="0"/>
              </a:ext>
            </a:extLst>
          </a:blip>
          <a:srcRect l="12430" t="6089" r="9189" b="10987"/>
          <a:stretch/>
        </p:blipFill>
        <p:spPr bwMode="auto">
          <a:xfrm>
            <a:off x="25603200" y="21664700"/>
            <a:ext cx="10972800" cy="5767300"/>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p:cNvSpPr txBox="1"/>
          <p:nvPr/>
        </p:nvSpPr>
        <p:spPr>
          <a:xfrm>
            <a:off x="13716000" y="12801600"/>
            <a:ext cx="22860000" cy="72167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smtClean="0">
                <a:latin typeface="Arial" pitchFamily="34" charset="0"/>
                <a:cs typeface="Arial" pitchFamily="34" charset="0"/>
              </a:rPr>
              <a:t>Driver:</a:t>
            </a:r>
          </a:p>
          <a:p>
            <a:pPr marL="3027099" lvl="1" indent="-571500" algn="just">
              <a:buFont typeface="Arial" panose="020B0604020202020204" pitchFamily="34" charset="0"/>
              <a:buChar char="•"/>
            </a:pPr>
            <a:r>
              <a:rPr lang="en-US" sz="4000" dirty="0" smtClean="0">
                <a:latin typeface="Arial" pitchFamily="34" charset="0"/>
                <a:cs typeface="Arial" pitchFamily="34" charset="0"/>
              </a:rPr>
              <a:t>Controls flow of program</a:t>
            </a:r>
          </a:p>
          <a:p>
            <a:pPr marL="3027099" lvl="1" indent="-571500" algn="just">
              <a:buFont typeface="Arial" panose="020B0604020202020204" pitchFamily="34" charset="0"/>
              <a:buChar char="•"/>
            </a:pPr>
            <a:r>
              <a:rPr lang="en-US" sz="4000" b="0" dirty="0" smtClean="0">
                <a:latin typeface="Arial" pitchFamily="34" charset="0"/>
                <a:cs typeface="Arial" pitchFamily="34" charset="0"/>
              </a:rPr>
              <a:t>Enables adaptive screenshots by taking in the transformation function from image registration and adjusting </a:t>
            </a:r>
            <a:r>
              <a:rPr lang="en-US" sz="4000" b="0" dirty="0" err="1" smtClean="0">
                <a:latin typeface="Arial" pitchFamily="34" charset="0"/>
                <a:cs typeface="Arial" pitchFamily="34" charset="0"/>
              </a:rPr>
              <a:t>AutoHotkey</a:t>
            </a:r>
            <a:r>
              <a:rPr lang="en-US" sz="4000" b="0" dirty="0" smtClean="0">
                <a:latin typeface="Arial" pitchFamily="34" charset="0"/>
                <a:cs typeface="Arial" pitchFamily="34" charset="0"/>
              </a:rPr>
              <a:t> script parameters</a:t>
            </a:r>
            <a:endParaRPr lang="en-US" sz="4000" b="0" dirty="0">
              <a:latin typeface="Arial" pitchFamily="34" charset="0"/>
              <a:cs typeface="Arial" pitchFamily="34" charset="0"/>
            </a:endParaRPr>
          </a:p>
          <a:p>
            <a:pPr marL="571500" indent="-571500" algn="just">
              <a:buFont typeface="Arial" panose="020B0604020202020204" pitchFamily="34" charset="0"/>
              <a:buChar char="•"/>
            </a:pPr>
            <a:r>
              <a:rPr lang="en-US" sz="4000" b="0" dirty="0" err="1">
                <a:latin typeface="Arial" pitchFamily="34" charset="0"/>
                <a:cs typeface="Arial" pitchFamily="34" charset="0"/>
              </a:rPr>
              <a:t>AutoHotKey</a:t>
            </a:r>
            <a:r>
              <a:rPr lang="en-US" sz="4000" b="0" dirty="0">
                <a:latin typeface="Arial" pitchFamily="34" charset="0"/>
                <a:cs typeface="Arial" pitchFamily="34" charset="0"/>
              </a:rPr>
              <a:t> </a:t>
            </a:r>
            <a:r>
              <a:rPr lang="en-US" sz="4000" b="0" dirty="0" smtClean="0">
                <a:latin typeface="Arial" pitchFamily="34" charset="0"/>
                <a:cs typeface="Arial" pitchFamily="34" charset="0"/>
              </a:rPr>
              <a:t>Script:</a:t>
            </a:r>
          </a:p>
          <a:p>
            <a:pPr marL="3027099" lvl="1" indent="-571500" algn="just">
              <a:buFont typeface="Arial" panose="020B0604020202020204" pitchFamily="34" charset="0"/>
              <a:buChar char="•"/>
            </a:pPr>
            <a:r>
              <a:rPr lang="en-US" sz="4000" dirty="0" smtClean="0">
                <a:latin typeface="Arial" pitchFamily="34" charset="0"/>
                <a:cs typeface="Arial" pitchFamily="34" charset="0"/>
              </a:rPr>
              <a:t>Opens viewers</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Adjusts magnification</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Moves field of view</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Take screenshot using Microsoft Snipping Tool</a:t>
            </a:r>
          </a:p>
          <a:p>
            <a:pPr marL="571500" indent="-571500" algn="just">
              <a:buFont typeface="Arial" panose="020B0604020202020204" pitchFamily="34" charset="0"/>
              <a:buChar char="•"/>
            </a:pPr>
            <a:r>
              <a:rPr lang="en-US" sz="4000" b="0" dirty="0" smtClean="0">
                <a:latin typeface="Arial" pitchFamily="34" charset="0"/>
                <a:cs typeface="Arial" pitchFamily="34" charset="0"/>
              </a:rPr>
              <a:t>MATLAB Registration Estimator/Image Registration : registers screenshots</a:t>
            </a:r>
            <a:endParaRPr lang="en-US" sz="4000" dirty="0" smtClean="0">
              <a:latin typeface="Arial" pitchFamily="34" charset="0"/>
              <a:cs typeface="Arial" pitchFamily="34" charset="0"/>
            </a:endParaRPr>
          </a:p>
          <a:p>
            <a:pPr marL="571500" indent="-571500" algn="just">
              <a:buFont typeface="Arial" panose="020B0604020202020204" pitchFamily="34" charset="0"/>
              <a:buChar char="•"/>
            </a:pPr>
            <a:r>
              <a:rPr lang="en-US" sz="4000" b="0" dirty="0" smtClean="0">
                <a:latin typeface="Arial" pitchFamily="34" charset="0"/>
                <a:cs typeface="Arial" pitchFamily="34" charset="0"/>
              </a:rPr>
              <a:t>MATLAB </a:t>
            </a:r>
            <a:r>
              <a:rPr lang="en-US" sz="4000" b="0" dirty="0">
                <a:latin typeface="Arial" pitchFamily="34" charset="0"/>
                <a:cs typeface="Arial" pitchFamily="34" charset="0"/>
              </a:rPr>
              <a:t>Δ</a:t>
            </a:r>
            <a:r>
              <a:rPr lang="en-US" sz="4000" b="0" dirty="0" smtClean="0">
                <a:latin typeface="Arial" pitchFamily="34" charset="0"/>
                <a:cs typeface="Arial" pitchFamily="34" charset="0"/>
              </a:rPr>
              <a:t>E Function: Compares registered screenshots pixel by pixel in CIELAB color space</a:t>
            </a:r>
          </a:p>
        </p:txBody>
      </p:sp>
      <p:sp>
        <p:nvSpPr>
          <p:cNvPr id="63" name="TextBox 62"/>
          <p:cNvSpPr txBox="1"/>
          <p:nvPr/>
        </p:nvSpPr>
        <p:spPr>
          <a:xfrm>
            <a:off x="37490400" y="13305527"/>
            <a:ext cx="109728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IVIES can effectively compare two image viewers and provide useful information when determining substantial equivalence.</a:t>
            </a:r>
            <a:endParaRPr lang="en-US" sz="3600" b="0" dirty="0">
              <a:latin typeface="Arial" panose="020B0604020202020204" pitchFamily="34" charset="0"/>
              <a:cs typeface="Arial" panose="020B0604020202020204" pitchFamily="34" charset="0"/>
            </a:endParaRPr>
          </a:p>
        </p:txBody>
      </p:sp>
      <p:sp>
        <p:nvSpPr>
          <p:cNvPr id="64" name="Text Box 34"/>
          <p:cNvSpPr txBox="1">
            <a:spLocks noChangeArrowheads="1"/>
          </p:cNvSpPr>
          <p:nvPr/>
        </p:nvSpPr>
        <p:spPr bwMode="auto">
          <a:xfrm>
            <a:off x="37490400" y="12208247"/>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CONCLUSION</a:t>
            </a:r>
            <a:endParaRPr lang="en-US" sz="4000" dirty="0">
              <a:effectLst/>
            </a:endParaRPr>
          </a:p>
        </p:txBody>
      </p:sp>
      <p:sp>
        <p:nvSpPr>
          <p:cNvPr id="65" name="Rectangle 64"/>
          <p:cNvSpPr/>
          <p:nvPr/>
        </p:nvSpPr>
        <p:spPr>
          <a:xfrm>
            <a:off x="37490400" y="13122647"/>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1026" name="Picture 2" descr="C:\Users\Qi Gong\Desktop\Sam\WSI_viewer_evaluation-master\Results\NDPI-ASAP-NDP\dE-heatmap.png"/>
          <p:cNvPicPr>
            <a:picLocks noChangeAspect="1" noChangeArrowheads="1"/>
          </p:cNvPicPr>
          <p:nvPr/>
        </p:nvPicPr>
        <p:blipFill rotWithShape="1">
          <a:blip r:embed="rId9">
            <a:extLst>
              <a:ext uri="{28A0092B-C50C-407E-A947-70E740481C1C}">
                <a14:useLocalDpi xmlns:a14="http://schemas.microsoft.com/office/drawing/2010/main" val="0"/>
              </a:ext>
            </a:extLst>
          </a:blip>
          <a:srcRect l="12543" t="6701" r="9524" b="10883"/>
          <a:stretch/>
        </p:blipFill>
        <p:spPr bwMode="auto">
          <a:xfrm>
            <a:off x="13812253" y="21336000"/>
            <a:ext cx="10972800" cy="6096000"/>
          </a:xfrm>
          <a:prstGeom prst="rect">
            <a:avLst/>
          </a:prstGeom>
          <a:noFill/>
          <a:extLst>
            <a:ext uri="{909E8E84-426E-40DD-AFC4-6F175D3DCCD1}">
              <a14:hiddenFill xmlns:a14="http://schemas.microsoft.com/office/drawing/2010/main">
                <a:solidFill>
                  <a:srgbClr val="FFFFFF"/>
                </a:solidFill>
              </a14:hiddenFill>
            </a:ext>
          </a:extLst>
        </p:spPr>
      </p:pic>
      <p:sp>
        <p:nvSpPr>
          <p:cNvPr id="66" name="Text Box 34"/>
          <p:cNvSpPr txBox="1">
            <a:spLocks noChangeArrowheads="1"/>
          </p:cNvSpPr>
          <p:nvPr/>
        </p:nvSpPr>
        <p:spPr bwMode="auto">
          <a:xfrm>
            <a:off x="16459200" y="274320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ASAP vs NDP.view2</a:t>
            </a:r>
            <a:endParaRPr lang="en-US" sz="4000" b="0" dirty="0">
              <a:effectLst/>
            </a:endParaRPr>
          </a:p>
        </p:txBody>
      </p:sp>
      <p:pic>
        <p:nvPicPr>
          <p:cNvPr id="2" name="Picture 3" descr="C:\Users\Qi Gong\Desktop\Sam\WSI_viewer_evaluation-master\Results\NDPI-QP-Sedeen\dE-heatmap.png"/>
          <p:cNvPicPr>
            <a:picLocks noChangeAspect="1" noChangeArrowheads="1"/>
          </p:cNvPicPr>
          <p:nvPr/>
        </p:nvPicPr>
        <p:blipFill rotWithShape="1">
          <a:blip r:embed="rId10">
            <a:extLst>
              <a:ext uri="{28A0092B-C50C-407E-A947-70E740481C1C}">
                <a14:useLocalDpi xmlns:a14="http://schemas.microsoft.com/office/drawing/2010/main" val="0"/>
              </a:ext>
            </a:extLst>
          </a:blip>
          <a:srcRect l="12367" t="7639" r="8544" b="10376"/>
          <a:stretch/>
        </p:blipFill>
        <p:spPr bwMode="auto">
          <a:xfrm>
            <a:off x="37490400" y="29373341"/>
            <a:ext cx="10972800" cy="5373859"/>
          </a:xfrm>
          <a:prstGeom prst="rect">
            <a:avLst/>
          </a:prstGeom>
          <a:noFill/>
          <a:extLst>
            <a:ext uri="{909E8E84-426E-40DD-AFC4-6F175D3DCCD1}">
              <a14:hiddenFill xmlns:a14="http://schemas.microsoft.com/office/drawing/2010/main">
                <a:solidFill>
                  <a:srgbClr val="FFFFFF"/>
                </a:solidFill>
              </a14:hiddenFill>
            </a:ext>
          </a:extLst>
        </p:spPr>
      </p:pic>
      <p:sp>
        <p:nvSpPr>
          <p:cNvPr id="67" name="Text Box 34"/>
          <p:cNvSpPr txBox="1">
            <a:spLocks noChangeArrowheads="1"/>
          </p:cNvSpPr>
          <p:nvPr/>
        </p:nvSpPr>
        <p:spPr bwMode="auto">
          <a:xfrm>
            <a:off x="40233600" y="347472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err="1" smtClean="0">
                <a:effectLst/>
              </a:rPr>
              <a:t>QuPath</a:t>
            </a:r>
            <a:r>
              <a:rPr lang="en-US" sz="4000" b="0" dirty="0" smtClean="0">
                <a:effectLst/>
              </a:rPr>
              <a:t> vs </a:t>
            </a:r>
            <a:r>
              <a:rPr lang="en-US" sz="4000" b="0" dirty="0" err="1" smtClean="0">
                <a:effectLst/>
              </a:rPr>
              <a:t>Sedeen</a:t>
            </a:r>
            <a:endParaRPr lang="en-US" sz="4000" b="0" dirty="0">
              <a:effectLst/>
            </a:endParaRPr>
          </a:p>
        </p:txBody>
      </p:sp>
    </p:spTree>
    <p:extLst>
      <p:ext uri="{BB962C8B-B14F-4D97-AF65-F5344CB8AC3E}">
        <p14:creationId xmlns:p14="http://schemas.microsoft.com/office/powerpoint/2010/main" val="1593604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523</TotalTime>
  <Words>383</Words>
  <Application>Microsoft Office PowerPoint</Application>
  <PresentationFormat>Custom</PresentationFormat>
  <Paragraphs>38</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wcc</cp:lastModifiedBy>
  <cp:revision>33</cp:revision>
  <dcterms:created xsi:type="dcterms:W3CDTF">2019-07-22T15:20:59Z</dcterms:created>
  <dcterms:modified xsi:type="dcterms:W3CDTF">2019-08-01T04:17:49Z</dcterms:modified>
</cp:coreProperties>
</file>

<file path=docProps/thumbnail.jpeg>
</file>